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우리나라의 노재팬 선언 이후 대표적인 일본 기업 유니클로의 매출액 및 영업이익에 대해서 살펴보겠습니다.</a:t>
            </a:r>
          </a:p>
          <a:p>
            <a:pPr>
              <a:lnSpc>
                <a:spcPct val="117999"/>
              </a:lnSpc>
            </a:pPr>
            <a:r>
              <a:t>2019년 7월에 노재팬 선언을 하여서 2018년도에 대한 자료는 없습니다. 매출액과 영업이익은 2019년도에 비해서 2020년도는 현저히 떨어지는 것을 알 수 있으며 기사수는 2019년에 약 4만5천개 이상이 있고 2020년도에는 감소하는 것을 알 수 있습니다.</a:t>
            </a:r>
          </a:p>
          <a:p>
            <a:pPr>
              <a:lnSpc>
                <a:spcPct val="117999"/>
              </a:lnSpc>
            </a:pPr>
            <a:r>
              <a:t>출처는 전자공시시스템 사이트 DART를 이용한 기사입니다.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2017년~2019년까지 많은 승객수를 보이지만, 2020년 이후로는 코로나의 여파로 승객 수가 감소하였고, 2022년 10월 29일 이태원 참사 이후 현재까지는 한 눈에 확인될 정도로 감소한 하차승객수를 볼 수 있습니다.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r>
              <a:t>이태원 관련 뉴스 기사는 2022년 : 8991이고 2023년 :  8530 입니다.</a:t>
            </a:r>
          </a:p>
          <a:p>
            <a:pPr>
              <a:lnSpc>
                <a:spcPct val="117999"/>
              </a:lnSpc>
            </a:pPr>
            <a:r>
              <a:t>2023년 4월 26일에 크롤링한 결과입니다.</a:t>
            </a:r>
          </a:p>
          <a:p>
            <a:pPr>
              <a:lnSpc>
                <a:spcPct val="117999"/>
              </a:lnSpc>
            </a:pPr>
            <a:r>
              <a:t>다른 선례들에 비해서 시간이 많이 지나지 않았지만 2023년에도 많은 기사 수가 있다는 것을 볼 수 있습니다.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해 질 무렵의 하늘을 배경으로 둔 바다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해 질 무렵의 해변과 바다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텍스트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l" defTabSz="1828800">
              <a:lnSpc>
                <a:spcPct val="90000"/>
              </a:lnSpc>
              <a:defRPr sz="8800" spc="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0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/>
          <a:lstStyle>
            <a:lvl1pPr marL="457200" indent="-457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990600" indent="-5334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1554479" indent="-640079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20828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2540000" indent="-711200" defTabSz="1828800">
              <a:spcBef>
                <a:spcPts val="2000"/>
              </a:spcBef>
              <a:buSzPct val="100000"/>
              <a:buFont typeface="Arial"/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제목 텍스트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12000" spc="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 algn="ctr" defTabSz="1828800">
              <a:spcBef>
                <a:spcPts val="2000"/>
              </a:spcBef>
              <a:buSzTx/>
              <a:buNone/>
              <a:defRPr sz="48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22172989" y="12802235"/>
            <a:ext cx="534611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 sz="24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68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defTabSz="2438337"/>
            <a:lvl2pPr defTabSz="2438337"/>
            <a:lvl3pPr defTabSz="2438337"/>
            <a:lvl4pPr defTabSz="2438337"/>
            <a:lvl5pPr defTabSz="2438337"/>
          </a:lstStyle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9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00" b="1" spc="-1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z="2940" spc="-2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해 질 무렵의 하늘을 배경으로 둔 바다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4224" b="1" spc="-42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의제 부제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김유영 박정훈 신주현 이경훈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/>
              <a:t>김유영</a:t>
            </a:r>
            <a:r>
              <a:rPr dirty="0"/>
              <a:t> 박정훈 </a:t>
            </a:r>
            <a:r>
              <a:rPr dirty="0" err="1"/>
              <a:t>신주현</a:t>
            </a:r>
            <a:r>
              <a:rPr dirty="0"/>
              <a:t> </a:t>
            </a:r>
            <a:r>
              <a:rPr dirty="0" err="1"/>
              <a:t>이경훈</a:t>
            </a:r>
            <a:endParaRPr dirty="0"/>
          </a:p>
        </p:txBody>
      </p:sp>
      <p:sp>
        <p:nvSpPr>
          <p:cNvPr id="180" name="2조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2조</a:t>
            </a:r>
          </a:p>
        </p:txBody>
      </p:sp>
      <p:sp>
        <p:nvSpPr>
          <p:cNvPr id="181" name="이용객의 감소와 복구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이용객의 감소와 복구</a:t>
            </a:r>
          </a:p>
        </p:txBody>
      </p:sp>
      <p:sp>
        <p:nvSpPr>
          <p:cNvPr id="182" name="부정적 인식의 생성과 소멸 패턴과 이용자 간의 관계 파악"/>
          <p:cNvSpPr txBox="1"/>
          <p:nvPr/>
        </p:nvSpPr>
        <p:spPr>
          <a:xfrm>
            <a:off x="1219200" y="9014362"/>
            <a:ext cx="21945599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08990">
              <a:lnSpc>
                <a:spcPct val="100000"/>
              </a:lnSpc>
              <a:defRPr sz="2940" spc="-2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부정적 인식의 생성과 소멸 패턴과 이용자 간의 관계 파악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26883D1-FD23-7785-7EA8-DB5ED813F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235144"/>
              </p:ext>
            </p:extLst>
          </p:nvPr>
        </p:nvGraphicFramePr>
        <p:xfrm>
          <a:off x="9333539" y="10256285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2558925941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2784516418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36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1993. 01. 21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82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400" b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ndh20a@naver.com</a:t>
                      </a:r>
                      <a:endParaRPr lang="ko-KR" altLang="en-US" sz="2400" b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640107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010-7363-8497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22270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 군포시 </a:t>
                      </a:r>
                      <a:r>
                        <a:rPr lang="ko-KR" altLang="en-US" sz="2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산본천로</a:t>
                      </a:r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7727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514533B-CCA4-6055-688A-0B76B77D4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49519"/>
              </p:ext>
            </p:extLst>
          </p:nvPr>
        </p:nvGraphicFramePr>
        <p:xfrm>
          <a:off x="754316" y="745401"/>
          <a:ext cx="6637724" cy="7698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762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5099962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625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altLang="ko-KR" sz="2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venir Next Regular"/>
                        </a:rPr>
                        <a:t>23.04.24~23.05.02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646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박정훈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김유영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신주현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이경훈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751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이용한 데이터 분석경험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937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20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venir Next Regular"/>
                        </a:rPr>
                        <a:t>부정적인 사건 발생시 부정적 인식의 생성과 소멸패턴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672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업무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수집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데이터전처리</a:t>
                      </a:r>
                      <a:endParaRPr lang="en-US" altLang="ko-KR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840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사용언어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Python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1096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https://github.com/clear2023/P1/blob/main/%ED%94%84%EB%A1%9C%EC%A0%9D%ED%8A%B8/%EC%9E%AC%EB%82%9C%EA%B3%BC%20%EC%9D%B4%EC%9A%A9%EA%B0%9D%20%EA%B0%90%EC%86%8C/1%EC%B0%A8_%ED%94%84%EB%A1%9C%EC%A0%9D%ED%8A%B8_2.ipynb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102" y="6896154"/>
            <a:ext cx="7587631" cy="613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90" y="443907"/>
            <a:ext cx="7587632" cy="570153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선"/>
          <p:cNvSpPr/>
          <p:nvPr/>
        </p:nvSpPr>
        <p:spPr>
          <a:xfrm>
            <a:off x="4133835" y="1040703"/>
            <a:ext cx="33439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1" name="선"/>
          <p:cNvSpPr/>
          <p:nvPr/>
        </p:nvSpPr>
        <p:spPr>
          <a:xfrm>
            <a:off x="7133528" y="5368713"/>
            <a:ext cx="1534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2" name="선"/>
          <p:cNvSpPr/>
          <p:nvPr/>
        </p:nvSpPr>
        <p:spPr>
          <a:xfrm flipH="1">
            <a:off x="7320349" y="1056919"/>
            <a:ext cx="1" cy="43036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3" name="90% 감소"/>
          <p:cNvSpPr txBox="1"/>
          <p:nvPr/>
        </p:nvSpPr>
        <p:spPr>
          <a:xfrm>
            <a:off x="7545105" y="3039775"/>
            <a:ext cx="1534012" cy="50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90% 감소</a:t>
            </a:r>
          </a:p>
        </p:txBody>
      </p:sp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565" y="6548675"/>
            <a:ext cx="8132896" cy="661908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기사 개수…"/>
          <p:cNvSpPr txBox="1"/>
          <p:nvPr/>
        </p:nvSpPr>
        <p:spPr>
          <a:xfrm>
            <a:off x="9604529" y="2609314"/>
            <a:ext cx="3343998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기사 개수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15%까지 감소하는 기간 =   1년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10%까지 감소하는 기간 =   2년</a:t>
            </a:r>
          </a:p>
        </p:txBody>
      </p:sp>
      <p:sp>
        <p:nvSpPr>
          <p:cNvPr id="236" name="방문객…"/>
          <p:cNvSpPr txBox="1"/>
          <p:nvPr/>
        </p:nvSpPr>
        <p:spPr>
          <a:xfrm>
            <a:off x="12997619" y="2596614"/>
            <a:ext cx="4073719" cy="1198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방문객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77% 감소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14% 감소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9" y="1596750"/>
            <a:ext cx="7042413" cy="1122219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542" y="1601416"/>
            <a:ext cx="6782970" cy="11222194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4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9936" y="1605271"/>
            <a:ext cx="7418757" cy="8822706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pic>
        <p:nvPicPr>
          <p:cNvPr id="241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080" y="10746431"/>
            <a:ext cx="8976995" cy="2376264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242" name="뉴스기사 크롤링 코드(유영)"/>
          <p:cNvSpPr txBox="1"/>
          <p:nvPr/>
        </p:nvSpPr>
        <p:spPr>
          <a:xfrm>
            <a:off x="1049530" y="416305"/>
            <a:ext cx="5885887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92479">
              <a:lnSpc>
                <a:spcPct val="100000"/>
              </a:lnSpc>
              <a:defRPr sz="4200" b="1" spc="-1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r>
              <a:t>함수 선언</a:t>
            </a:r>
          </a:p>
        </p:txBody>
      </p:sp>
      <p:sp>
        <p:nvSpPr>
          <p:cNvPr id="243" name="뉴스기사 크롤링 코드(유영)"/>
          <p:cNvSpPr txBox="1"/>
          <p:nvPr/>
        </p:nvSpPr>
        <p:spPr>
          <a:xfrm>
            <a:off x="8836060" y="416305"/>
            <a:ext cx="12356941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792479">
              <a:lnSpc>
                <a:spcPct val="100000"/>
              </a:lnSpc>
              <a:defRPr sz="4200" b="1" spc="-100">
                <a:latin typeface="AvenirNext-DemiBold"/>
                <a:ea typeface="AvenirNext-DemiBold"/>
                <a:cs typeface="AvenirNext-DemiBold"/>
                <a:sym typeface="AvenirNext-DemiBold"/>
              </a:defRPr>
            </a:pPr>
            <a:r>
              <a:t>크롤링 &amp; 실행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23" y="2981538"/>
            <a:ext cx="17178987" cy="7752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직사각형 1"/>
          <p:cNvSpPr/>
          <p:nvPr/>
        </p:nvSpPr>
        <p:spPr>
          <a:xfrm>
            <a:off x="12552040" y="1392284"/>
            <a:ext cx="10064282" cy="107808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import matplotlib.pyplot as plt</a:t>
            </a: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import numpy as np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df_uniqlo = {"년도" : ["2018", "2019", "2020", "2021", "2022"],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"매출액" : [13732, 13781, 6298, 5824, 7043],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"영업이익" : [2343 ,1994, -884, 529, 1148],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             "기사수" : [np.nan, 44952,10235,4072,1879]}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x = df_uniqlo["년도"]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y1 = df_uniqlo["매출액"]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y2 = df_uniqlo["영업이익"]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y3 = df_uniqlo["기사수"]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fig, ax1 = plt.subplots()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매출액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ax1.set_xlabel('년도')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color1 = 'tab:pink'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ax1.set_ylabel('매출액(단위 : 억 원)', color=color1)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ax1.bar(x, y1, color=color1, label='매출액')  # label 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ax1.tick_params(axis='y', labelcolor=color1)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영업이익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 = ax1.twinx()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color2 = 'tab:blue'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ax2.plot(x, y2, marker='o', color=color2, label='영업이익')  # label 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기사수 그래프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 = ax1.twinx()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color3 = 'tab:green'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ax3.plot(x, y3, color=color3, marker='x', label='기사수')  # label 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y축 범위 설정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ax1.set_ylim([-2000, 50000])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ax2.set_ylim([-2000, 50000])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ax3.set_ylim([-2000, 50000])</a:t>
            </a:r>
            <a:br/>
            <a:br/>
            <a:r>
              <a:t># 범례 추가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lines1, labels = ax1.get_legend_handles_labels()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lines2, labels2 = ax2.get_legend_handles_labels()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lines3, labels3 = ax3.get_legend_handles_labels()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plt.legend(lines1 + lines2 + lines3, labels + labels2 + labels3, loc='upper left')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제목 설정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plt.title('유니클로의 년도별 매출액 및 영업이익')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b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</a:br>
            <a:r>
              <a:t># 그래프 보여주기</a:t>
            </a:r>
            <a:endParaRPr>
              <a:latin typeface="Canela Text Regular"/>
              <a:ea typeface="Canela Text Regular"/>
              <a:cs typeface="Canela Text Regular"/>
              <a:sym typeface="Canela Text Regular"/>
            </a:endParaRPr>
          </a:p>
          <a:p>
            <a:pPr algn="l">
              <a:defRPr sz="1500">
                <a:latin typeface="바탕체"/>
                <a:ea typeface="바탕체"/>
                <a:cs typeface="바탕체"/>
                <a:sym typeface="바탕체"/>
              </a:defRPr>
            </a:pPr>
            <a:r>
              <a:t>plt.show()</a:t>
            </a:r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3"/>
          <a:srcRect l="5598" t="45220" r="61289" b="13019"/>
          <a:stretch>
            <a:fillRect/>
          </a:stretch>
        </p:blipFill>
        <p:spPr>
          <a:xfrm>
            <a:off x="1625225" y="1768547"/>
            <a:ext cx="10318365" cy="1049005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grpSp>
        <p:nvGrpSpPr>
          <p:cNvPr id="251" name="모서리가 둥근 직사각형 2"/>
          <p:cNvGrpSpPr/>
          <p:nvPr/>
        </p:nvGrpSpPr>
        <p:grpSpPr>
          <a:xfrm>
            <a:off x="2974975" y="12499640"/>
            <a:ext cx="19658186" cy="454026"/>
            <a:chOff x="0" y="0"/>
            <a:chExt cx="19658184" cy="454025"/>
          </a:xfrm>
        </p:grpSpPr>
        <p:sp>
          <p:nvSpPr>
            <p:cNvPr id="249" name="모서리가 둥근 직사각형"/>
            <p:cNvSpPr/>
            <p:nvPr/>
          </p:nvSpPr>
          <p:spPr>
            <a:xfrm>
              <a:off x="0" y="0"/>
              <a:ext cx="19658185" cy="454025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endParaRPr/>
            </a:p>
          </p:txBody>
        </p:sp>
        <p:sp>
          <p:nvSpPr>
            <p:cNvPr id="250" name="출처 : https://www.thebell.co.kr/free/content/ArticleView.asp?key=202212071642251080109471&amp;lcode=00"/>
            <p:cNvSpPr txBox="1"/>
            <p:nvPr/>
          </p:nvSpPr>
          <p:spPr>
            <a:xfrm>
              <a:off x="28513" y="14919"/>
              <a:ext cx="19601158" cy="424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r>
                <a:t>출처 : https://www.thebell.co.kr/free/content/ArticleView.asp?key=202212071642251080109471&amp;lcode=00 </a:t>
              </a:r>
            </a:p>
          </p:txBody>
        </p:sp>
      </p:grpSp>
      <p:sp>
        <p:nvSpPr>
          <p:cNvPr id="252" name="선"/>
          <p:cNvSpPr/>
          <p:nvPr/>
        </p:nvSpPr>
        <p:spPr>
          <a:xfrm>
            <a:off x="4830847" y="3405974"/>
            <a:ext cx="56551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선"/>
          <p:cNvSpPr/>
          <p:nvPr/>
        </p:nvSpPr>
        <p:spPr>
          <a:xfrm>
            <a:off x="7908361" y="10144960"/>
            <a:ext cx="267515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4" name="선"/>
          <p:cNvSpPr/>
          <p:nvPr/>
        </p:nvSpPr>
        <p:spPr>
          <a:xfrm flipH="1">
            <a:off x="10372486" y="3422189"/>
            <a:ext cx="1" cy="672103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90% 감소"/>
          <p:cNvSpPr txBox="1"/>
          <p:nvPr/>
        </p:nvSpPr>
        <p:spPr>
          <a:xfrm>
            <a:off x="8699174" y="6603098"/>
            <a:ext cx="1534013" cy="509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90% 감소</a:t>
            </a:r>
          </a:p>
        </p:txBody>
      </p:sp>
      <p:sp>
        <p:nvSpPr>
          <p:cNvPr id="256" name="선"/>
          <p:cNvSpPr/>
          <p:nvPr/>
        </p:nvSpPr>
        <p:spPr>
          <a:xfrm>
            <a:off x="4636598" y="8559294"/>
            <a:ext cx="55244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7" name="선"/>
          <p:cNvSpPr/>
          <p:nvPr/>
        </p:nvSpPr>
        <p:spPr>
          <a:xfrm>
            <a:off x="7117548" y="9851976"/>
            <a:ext cx="1081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8" name="선"/>
          <p:cNvSpPr/>
          <p:nvPr/>
        </p:nvSpPr>
        <p:spPr>
          <a:xfrm>
            <a:off x="9071468" y="9657726"/>
            <a:ext cx="1081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9" name="선"/>
          <p:cNvSpPr/>
          <p:nvPr/>
        </p:nvSpPr>
        <p:spPr>
          <a:xfrm>
            <a:off x="7690305" y="8542277"/>
            <a:ext cx="1" cy="132671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0" name="선"/>
          <p:cNvSpPr/>
          <p:nvPr/>
        </p:nvSpPr>
        <p:spPr>
          <a:xfrm>
            <a:off x="9980370" y="8569008"/>
            <a:ext cx="1" cy="109430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1" name="48% 감소"/>
          <p:cNvSpPr txBox="1"/>
          <p:nvPr/>
        </p:nvSpPr>
        <p:spPr>
          <a:xfrm>
            <a:off x="7851230" y="8950734"/>
            <a:ext cx="1534012" cy="50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>
                <a:latin typeface="Adobe 고딕 Std B"/>
                <a:ea typeface="Adobe 고딕 Std B"/>
                <a:cs typeface="Adobe 고딕 Std B"/>
                <a:sym typeface="Adobe 고딕 Std B"/>
              </a:defRPr>
            </a:lvl1pPr>
          </a:lstStyle>
          <a:p>
            <a:r>
              <a:t>48% 감소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024" y="2730918"/>
            <a:ext cx="10729192" cy="8591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03" y="2400454"/>
            <a:ext cx="11324986" cy="892204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기사 개수…"/>
          <p:cNvSpPr txBox="1"/>
          <p:nvPr/>
        </p:nvSpPr>
        <p:spPr>
          <a:xfrm>
            <a:off x="4759723" y="5625823"/>
            <a:ext cx="3901036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기사 개수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15%까지 감소하는 기간 =   20개월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90%까지 감소하는 기간 =   24개월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이후 회복세</a:t>
            </a:r>
          </a:p>
        </p:txBody>
      </p:sp>
      <p:sp>
        <p:nvSpPr>
          <p:cNvPr id="268" name="매출액…"/>
          <p:cNvSpPr txBox="1"/>
          <p:nvPr/>
        </p:nvSpPr>
        <p:spPr>
          <a:xfrm>
            <a:off x="8575590" y="5613123"/>
            <a:ext cx="4073720" cy="163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매출액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48% 감소</a:t>
            </a:r>
          </a:p>
          <a:p>
            <a:pPr algn="l">
              <a:defRPr sz="1800">
                <a:latin typeface="Adobe 고딕 Std B"/>
                <a:ea typeface="Adobe 고딕 Std B"/>
                <a:cs typeface="Adobe 고딕 Std B"/>
                <a:sym typeface="Adobe 고딕 Std B"/>
              </a:defRPr>
            </a:pPr>
            <a:r>
              <a:t>= 14% 감소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81" y="2422531"/>
            <a:ext cx="14596438" cy="887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724" y="1425915"/>
            <a:ext cx="10211420" cy="1080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모서리가 둥근 직사각형 7"/>
          <p:cNvGrpSpPr/>
          <p:nvPr/>
        </p:nvGrpSpPr>
        <p:grpSpPr>
          <a:xfrm>
            <a:off x="2318485" y="12508231"/>
            <a:ext cx="19658185" cy="454026"/>
            <a:chOff x="0" y="0"/>
            <a:chExt cx="19658184" cy="454025"/>
          </a:xfrm>
        </p:grpSpPr>
        <p:sp>
          <p:nvSpPr>
            <p:cNvPr id="273" name="모서리가 둥근 직사각형"/>
            <p:cNvSpPr/>
            <p:nvPr/>
          </p:nvSpPr>
          <p:spPr>
            <a:xfrm>
              <a:off x="0" y="0"/>
              <a:ext cx="19658185" cy="454025"/>
            </a:xfrm>
            <a:prstGeom prst="roundRect">
              <a:avLst>
                <a:gd name="adj" fmla="val 16667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endParaRPr/>
            </a:p>
          </p:txBody>
        </p:sp>
        <p:sp>
          <p:nvSpPr>
            <p:cNvPr id="274" name="출처 : 코레일 지하철 승하차 자료"/>
            <p:cNvSpPr txBox="1"/>
            <p:nvPr/>
          </p:nvSpPr>
          <p:spPr>
            <a:xfrm>
              <a:off x="28513" y="14919"/>
              <a:ext cx="19601158" cy="424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1130300">
                <a:lnSpc>
                  <a:spcPct val="100000"/>
                </a:lnSpc>
                <a:defRPr sz="2000">
                  <a:solidFill>
                    <a:srgbClr val="0D0D0D"/>
                  </a:solidFill>
                  <a:latin typeface="함초롬바탕"/>
                  <a:ea typeface="함초롬바탕"/>
                  <a:cs typeface="함초롬바탕"/>
                  <a:sym typeface="함초롬바탕"/>
                </a:defRPr>
              </a:pPr>
              <a:r>
                <a:t>출처 : 코레일 지하철 승하차 자료</a:t>
              </a:r>
            </a:p>
          </p:txBody>
        </p:sp>
      </p:grpSp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990551"/>
            <a:ext cx="10211420" cy="7734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rcRect b="47272"/>
          <a:stretch>
            <a:fillRect/>
          </a:stretch>
        </p:blipFill>
        <p:spPr>
          <a:xfrm>
            <a:off x="1966864" y="2321495"/>
            <a:ext cx="8784977" cy="9721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12"/>
          <p:cNvSpPr/>
          <p:nvPr/>
        </p:nvSpPr>
        <p:spPr>
          <a:xfrm>
            <a:off x="12652077" y="2623632"/>
            <a:ext cx="10800001" cy="932814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t># 그래프를 그리기 위한 모듈</a:t>
            </a:r>
          </a:p>
          <a:p>
            <a:pPr algn="l">
              <a:defRPr sz="2500"/>
            </a:pPr>
            <a:r>
              <a:t>import matplotlib.pyplot as plt</a:t>
            </a:r>
          </a:p>
          <a:p>
            <a:pPr algn="l">
              <a:defRPr sz="2500"/>
            </a:pPr>
            <a:r>
              <a:t>import pandas as pd</a:t>
            </a:r>
          </a:p>
          <a:p>
            <a:pPr algn="l">
              <a:defRPr sz="2500"/>
            </a:pPr>
            <a:br/>
            <a:r>
              <a:t># 뉴스 기사 크롤링 파일 불러오기.</a:t>
            </a:r>
          </a:p>
          <a:p>
            <a:pPr algn="l">
              <a:defRPr sz="2500"/>
            </a:pPr>
            <a:r>
              <a:t>Itawon = pd.read_csv("/content/Itaewon.csv")</a:t>
            </a:r>
          </a:p>
          <a:p>
            <a:pPr algn="l">
              <a:defRPr sz="2500"/>
            </a:pPr>
            <a:br/>
            <a:r>
              <a:t># 파일 정리</a:t>
            </a:r>
          </a:p>
          <a:p>
            <a:pPr algn="l">
              <a:defRPr sz="2500"/>
            </a:pPr>
            <a:r>
              <a:t>Itawon=Itawon.rename(columns={'Unnamed: 0': '연도'})</a:t>
            </a:r>
          </a:p>
          <a:p>
            <a:pPr algn="l">
              <a:defRPr sz="2500"/>
            </a:pPr>
            <a:r>
              <a:t>Itawon = Itawon.set_index("연도")</a:t>
            </a:r>
          </a:p>
          <a:p>
            <a:pPr algn="l">
              <a:defRPr sz="2500"/>
            </a:pPr>
            <a:br/>
            <a:br/>
            <a:r>
              <a:t># 그래프 그리기</a:t>
            </a:r>
          </a:p>
          <a:p>
            <a:pPr algn="l">
              <a:defRPr sz="2500"/>
            </a:pPr>
            <a:r>
              <a:t>plt.figure(figsize=(10,10))</a:t>
            </a:r>
          </a:p>
          <a:p>
            <a:pPr algn="l">
              <a:defRPr sz="2500"/>
            </a:pPr>
            <a:r>
              <a:t>plt.rc('font', family='NanumBarunGothic')</a:t>
            </a:r>
          </a:p>
          <a:p>
            <a:pPr algn="l">
              <a:defRPr sz="2500"/>
            </a:pPr>
            <a:r>
              <a:t>Itawon.plot.bar()</a:t>
            </a:r>
          </a:p>
          <a:p>
            <a:pPr algn="l">
              <a:defRPr sz="2500"/>
            </a:pPr>
            <a:r>
              <a:t>plt.legend(labels=['기사 갯수'], loc="upper right")</a:t>
            </a:r>
          </a:p>
          <a:p>
            <a:pPr algn="l">
              <a:defRPr sz="2500"/>
            </a:pPr>
            <a:r>
              <a:t>plt.xticks(rotation=360)</a:t>
            </a:r>
          </a:p>
          <a:p>
            <a:pPr algn="l">
              <a:defRPr sz="2500"/>
            </a:pPr>
            <a:r>
              <a:t>plt.title( '이태원 기사 크롤링')</a:t>
            </a:r>
          </a:p>
          <a:p>
            <a:pPr algn="l">
              <a:defRPr sz="2500"/>
            </a:pPr>
            <a:br/>
            <a:r>
              <a:t>plt.show()</a:t>
            </a:r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/>
          <a:srcRect l="20409" t="49268" r="48030" b="8154"/>
          <a:stretch>
            <a:fillRect/>
          </a:stretch>
        </p:blipFill>
        <p:spPr>
          <a:xfrm>
            <a:off x="886743" y="1944830"/>
            <a:ext cx="10800001" cy="10800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직사각형 12"/>
          <p:cNvSpPr/>
          <p:nvPr/>
        </p:nvSpPr>
        <p:spPr>
          <a:xfrm>
            <a:off x="1030759" y="769213"/>
            <a:ext cx="10800002" cy="1275483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300"/>
            </a:pPr>
            <a:r>
              <a:t>#크롤링시 필요한 라이브러리 불러오기</a:t>
            </a:r>
          </a:p>
          <a:p>
            <a:pPr algn="l">
              <a:defRPr sz="1300"/>
            </a:pPr>
            <a:r>
              <a:t>from bs4 import BeautifulSoup</a:t>
            </a:r>
          </a:p>
          <a:p>
            <a:pPr algn="l">
              <a:defRPr sz="1300"/>
            </a:pPr>
            <a:r>
              <a:t>import requests</a:t>
            </a:r>
          </a:p>
          <a:p>
            <a:pPr algn="l">
              <a:defRPr sz="1300"/>
            </a:pPr>
            <a:r>
              <a:t>import re</a:t>
            </a:r>
          </a:p>
          <a:p>
            <a:pPr algn="l">
              <a:defRPr sz="1300"/>
            </a:pPr>
            <a:r>
              <a:t>import datetime</a:t>
            </a:r>
          </a:p>
          <a:p>
            <a:pPr algn="l">
              <a:defRPr sz="1300"/>
            </a:pPr>
            <a:r>
              <a:t>from tqdm import tqdm</a:t>
            </a:r>
          </a:p>
          <a:p>
            <a:pPr algn="l">
              <a:defRPr sz="1300"/>
            </a:pPr>
            <a:r>
              <a:t>import sys</a:t>
            </a:r>
          </a:p>
          <a:p>
            <a:pPr algn="l">
              <a:defRPr sz="1300"/>
            </a:pPr>
            <a:r>
              <a:t>import time</a:t>
            </a:r>
          </a:p>
          <a:p>
            <a:pPr algn="l">
              <a:defRPr sz="1300"/>
            </a:pPr>
            <a:br/>
            <a:r>
              <a:t># 크롤링할 url 생성하는 함수 만들기(검색어, 시작 날짜, 종료 날짜, 최대 페이지)</a:t>
            </a:r>
          </a:p>
          <a:p>
            <a:pPr algn="l">
              <a:defRPr sz="1300"/>
            </a:pPr>
            <a:r>
              <a:t>def makeUrl(search, s_date, e_date, maxpage):</a:t>
            </a:r>
          </a:p>
          <a:p>
            <a:pPr algn="l">
              <a:defRPr sz="1300"/>
            </a:pPr>
            <a:r>
              <a:t>    s_from = s_date.replace(".","")</a:t>
            </a:r>
          </a:p>
          <a:p>
            <a:pPr algn="l">
              <a:defRPr sz="1300"/>
            </a:pPr>
            <a:r>
              <a:t>    e_to = e_date.replace(".","")</a:t>
            </a:r>
          </a:p>
          <a:p>
            <a:pPr algn="l">
              <a:defRPr sz="1300"/>
            </a:pPr>
            <a:r>
              <a:t>    url = [f"https://search.naver.com/search.naver?where=news&amp;query={search}&amp;sort=0&amp;ds={s_date}&amp;de={e_date}&amp;nso=so%3Ar%2Cp%3Afrom{s_from}to{e_to}%2Ca%3A&amp;start={i}" for i in range(1, int(maxpage) * 10, 10)]</a:t>
            </a:r>
          </a:p>
          <a:p>
            <a:pPr algn="l">
              <a:defRPr sz="1300"/>
            </a:pPr>
            <a:r>
              <a:t>    return url  </a:t>
            </a:r>
          </a:p>
          <a:p>
            <a:pPr algn="l">
              <a:defRPr sz="1300"/>
            </a:pPr>
            <a:br/>
            <a:r>
              <a:t># html에서 원하는 속성 추출하는 함수 만들기(기사, 추출하려는 속성값)</a:t>
            </a:r>
          </a:p>
          <a:p>
            <a:pPr algn="l">
              <a:defRPr sz="1300"/>
            </a:pPr>
            <a:r>
              <a:t>def news_attrs_crawler(articles, attrs):</a:t>
            </a:r>
          </a:p>
          <a:p>
            <a:pPr algn="l">
              <a:defRPr sz="1300"/>
            </a:pPr>
            <a:r>
              <a:t>    attrs_content = [i.attrs[attrs] for i in articles]</a:t>
            </a:r>
          </a:p>
          <a:p>
            <a:pPr algn="l">
              <a:defRPr sz="1300"/>
            </a:pPr>
            <a:r>
              <a:t>    return attrs_content</a:t>
            </a:r>
          </a:p>
          <a:p>
            <a:pPr algn="l">
              <a:defRPr sz="1300"/>
            </a:pPr>
            <a:br/>
            <a:r>
              <a:t># ConnectionError방지</a:t>
            </a:r>
          </a:p>
          <a:p>
            <a:pPr algn="l">
              <a:defRPr sz="1300"/>
            </a:pPr>
            <a:r>
              <a:t>headers = {"User-Agent": "Mozilla/5.0 (Windows NT 10.0; Win64; x64) Chrome/98.0.4758.102"}</a:t>
            </a:r>
          </a:p>
          <a:p>
            <a:pPr algn="l">
              <a:defRPr sz="1300"/>
            </a:pPr>
            <a:br/>
            <a:r>
              <a:t>#html 생성해서 기사 크롤링하는 함수 만들기(url): 링크를 반환</a:t>
            </a:r>
          </a:p>
          <a:p>
            <a:pPr algn="l">
              <a:defRPr sz="1300"/>
            </a:pPr>
            <a:r>
              <a:t>def articles_crawler(url):</a:t>
            </a:r>
          </a:p>
          <a:p>
            <a:pPr algn="l">
              <a:defRPr sz="1300"/>
            </a:pPr>
            <a:r>
              <a:t>    #html 불러오기</a:t>
            </a:r>
          </a:p>
          <a:p>
            <a:pPr algn="l">
              <a:defRPr sz="1300"/>
            </a:pPr>
            <a:r>
              <a:t>    original_html = requests.get(i,headers=headers)</a:t>
            </a:r>
          </a:p>
          <a:p>
            <a:pPr algn="l">
              <a:defRPr sz="1300"/>
            </a:pPr>
            <a:r>
              <a:t>    html = BeautifulSoup(original_html.text, "html.parser")</a:t>
            </a:r>
          </a:p>
          <a:p>
            <a:pPr algn="l">
              <a:defRPr sz="1300"/>
            </a:pPr>
            <a:br/>
            <a:r>
              <a:t>    url_naver = html.select("div.group_news &gt; ul.list_news &gt; li div.news_area &gt; div.news_info &gt; div.info_group &gt; a.info")</a:t>
            </a:r>
          </a:p>
          <a:p>
            <a:pPr algn="l">
              <a:defRPr sz="1300"/>
            </a:pPr>
            <a:r>
              <a:t>    url = news_attrs_crawler(url_naver,'href')</a:t>
            </a:r>
          </a:p>
          <a:p>
            <a:pPr algn="l">
              <a:defRPr sz="1300"/>
            </a:pPr>
            <a:r>
              <a:t>    return url</a:t>
            </a:r>
          </a:p>
          <a:p>
            <a:pPr algn="l">
              <a:defRPr sz="1300"/>
            </a:pPr>
            <a:endParaRPr/>
          </a:p>
          <a:p>
            <a:pPr algn="l">
              <a:defRPr sz="1300"/>
            </a:pPr>
            <a:r>
              <a:t>#####뉴스 크롤링 시작#####</a:t>
            </a:r>
          </a:p>
          <a:p>
            <a:pPr algn="l">
              <a:defRPr sz="1300"/>
            </a:pPr>
            <a:r>
              <a:t>search = input("검색어 입력: ")  </a:t>
            </a:r>
          </a:p>
          <a:p>
            <a:pPr algn="l">
              <a:defRPr sz="1300"/>
            </a:pPr>
            <a:r>
              <a:t>s_date = input("시작 날짜 입력(예시: 2019.01.04): ")  #2019.01.04</a:t>
            </a:r>
          </a:p>
          <a:p>
            <a:pPr algn="l">
              <a:defRPr sz="1300"/>
            </a:pPr>
            <a:r>
              <a:t>e_date = input("종료 날짜 입력(예시: 2019.01.05): ")   #2019.01.05</a:t>
            </a:r>
          </a:p>
          <a:p>
            <a:pPr algn="l">
              <a:defRPr sz="1300"/>
            </a:pPr>
            <a:r>
              <a:t>maxpage = input("최대 크롤링할 페이지 수를 입력하세요: ")</a:t>
            </a:r>
          </a:p>
          <a:p>
            <a:pPr algn="l">
              <a:defRPr sz="1300"/>
            </a:pPr>
            <a:endParaRPr/>
          </a:p>
          <a:p>
            <a:pPr algn="l">
              <a:defRPr sz="1300"/>
            </a:pPr>
            <a:r>
              <a:t># naver url 생성</a:t>
            </a:r>
          </a:p>
          <a:p>
            <a:pPr algn="l">
              <a:defRPr sz="1300"/>
            </a:pPr>
            <a:r>
              <a:t>url = makeUrl(search, s_date, e_date, maxpage)</a:t>
            </a:r>
          </a:p>
          <a:p>
            <a:pPr algn="l">
              <a:defRPr sz="1300"/>
            </a:pPr>
            <a:endParaRPr/>
          </a:p>
          <a:p>
            <a:pPr algn="l">
              <a:defRPr sz="1300"/>
            </a:pPr>
            <a:br/>
            <a:r>
              <a:t>#뉴스 크롤러 실행</a:t>
            </a:r>
          </a:p>
          <a:p>
            <a:pPr algn="l">
              <a:defRPr sz="1300"/>
            </a:pPr>
            <a:r>
              <a:t>news_titles = []</a:t>
            </a:r>
          </a:p>
          <a:p>
            <a:pPr algn="l">
              <a:defRPr sz="1300"/>
            </a:pPr>
            <a:r>
              <a:t>news_url =[]</a:t>
            </a:r>
          </a:p>
          <a:p>
            <a:pPr algn="l">
              <a:defRPr sz="1300"/>
            </a:pPr>
            <a:r>
              <a:t>news_contents =[]</a:t>
            </a:r>
          </a:p>
          <a:p>
            <a:pPr algn="l">
              <a:defRPr sz="1300"/>
            </a:pPr>
            <a:r>
              <a:t>news_dates = []</a:t>
            </a:r>
          </a:p>
          <a:p>
            <a:pPr algn="l">
              <a:defRPr sz="1300"/>
            </a:pPr>
            <a:r>
              <a:t>news_names = []</a:t>
            </a:r>
          </a:p>
          <a:p>
            <a:pPr algn="l">
              <a:defRPr sz="1300"/>
            </a:pPr>
            <a:r>
              <a:t>for i in url:</a:t>
            </a:r>
          </a:p>
          <a:p>
            <a:pPr algn="l">
              <a:defRPr sz="1300"/>
            </a:pPr>
            <a:r>
              <a:t>    url = articles_crawler(url)</a:t>
            </a:r>
          </a:p>
          <a:p>
            <a:pPr algn="l">
              <a:defRPr sz="1300"/>
            </a:pPr>
            <a:r>
              <a:t>    news_url.append(url)</a:t>
            </a:r>
          </a:p>
        </p:txBody>
      </p:sp>
      <p:sp>
        <p:nvSpPr>
          <p:cNvPr id="288" name="직사각형 15"/>
          <p:cNvSpPr/>
          <p:nvPr/>
        </p:nvSpPr>
        <p:spPr>
          <a:xfrm>
            <a:off x="12480032" y="426065"/>
            <a:ext cx="10800001" cy="1344113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300"/>
            </a:pPr>
            <a:br/>
            <a:br/>
            <a:r>
              <a:t>#제목, 링크, 내용 1차원 리스트로 꺼내는 함수 생성</a:t>
            </a:r>
          </a:p>
          <a:p>
            <a:pPr algn="l">
              <a:defRPr sz="1300"/>
            </a:pPr>
            <a:r>
              <a:t>def makeList(newlist, content):</a:t>
            </a:r>
          </a:p>
          <a:p>
            <a:pPr algn="l">
              <a:defRPr sz="1300"/>
            </a:pPr>
            <a:r>
              <a:t>    for i in content:</a:t>
            </a:r>
          </a:p>
          <a:p>
            <a:pPr algn="l">
              <a:defRPr sz="1300"/>
            </a:pPr>
            <a:r>
              <a:t>        for j in i:</a:t>
            </a:r>
          </a:p>
          <a:p>
            <a:pPr algn="l">
              <a:defRPr sz="1300"/>
            </a:pPr>
            <a:r>
              <a:t>            newlist.append(j)</a:t>
            </a:r>
          </a:p>
          <a:p>
            <a:pPr algn="l">
              <a:defRPr sz="1300"/>
            </a:pPr>
            <a:r>
              <a:t>    return newlist</a:t>
            </a:r>
          </a:p>
          <a:p>
            <a:pPr algn="l">
              <a:defRPr sz="1300"/>
            </a:pPr>
            <a:br/>
            <a:r>
              <a:t>    </a:t>
            </a:r>
          </a:p>
          <a:p>
            <a:pPr algn="l">
              <a:defRPr sz="1300"/>
            </a:pPr>
            <a:r>
              <a:t>#제목, 링크, 내용 담을 리스트 생성</a:t>
            </a:r>
          </a:p>
          <a:p>
            <a:pPr algn="l">
              <a:defRPr sz="1300"/>
            </a:pPr>
            <a:r>
              <a:t>news_url_1 = []</a:t>
            </a:r>
          </a:p>
          <a:p>
            <a:pPr algn="l">
              <a:defRPr sz="1300"/>
            </a:pPr>
            <a:br/>
            <a:r>
              <a:t>#1차원 리스트로 만들기(내용 제외)</a:t>
            </a:r>
          </a:p>
          <a:p>
            <a:pPr algn="l">
              <a:defRPr sz="1300"/>
            </a:pPr>
            <a:r>
              <a:t>makeList(news_url_1,news_url)</a:t>
            </a:r>
          </a:p>
          <a:p>
            <a:pPr algn="l">
              <a:defRPr sz="1300"/>
            </a:pPr>
            <a:br/>
            <a:r>
              <a:t>#NAVER 뉴스만 남기기</a:t>
            </a:r>
          </a:p>
          <a:p>
            <a:pPr algn="l">
              <a:defRPr sz="1300"/>
            </a:pPr>
            <a:r>
              <a:t>final_urls = []</a:t>
            </a:r>
          </a:p>
          <a:p>
            <a:pPr algn="l">
              <a:defRPr sz="1300"/>
            </a:pPr>
            <a:r>
              <a:t>for i in tqdm(range(len(news_url_1))):</a:t>
            </a:r>
          </a:p>
          <a:p>
            <a:pPr algn="l">
              <a:defRPr sz="1300"/>
            </a:pPr>
            <a:r>
              <a:t>    if "news.naver.com" in news_url_1[i]:</a:t>
            </a:r>
          </a:p>
          <a:p>
            <a:pPr algn="l">
              <a:defRPr sz="1300"/>
            </a:pPr>
            <a:r>
              <a:t>        final_urls.append(news_url_1[i])</a:t>
            </a:r>
          </a:p>
          <a:p>
            <a:pPr algn="l">
              <a:defRPr sz="1300"/>
            </a:pPr>
            <a:r>
              <a:t>    else:</a:t>
            </a:r>
          </a:p>
          <a:p>
            <a:pPr algn="l">
              <a:defRPr sz="1300"/>
            </a:pPr>
            <a:r>
              <a:t>        pass</a:t>
            </a:r>
          </a:p>
          <a:p>
            <a:pPr algn="l">
              <a:defRPr sz="1300"/>
            </a:pPr>
            <a:br/>
            <a:r>
              <a:t># 뉴스 내용 크롤링</a:t>
            </a:r>
          </a:p>
          <a:p>
            <a:pPr algn="l">
              <a:defRPr sz="1300"/>
            </a:pPr>
            <a:r>
              <a:t>for i in tqdm(final_urls):</a:t>
            </a:r>
          </a:p>
          <a:p>
            <a:pPr algn="l">
              <a:defRPr sz="1300"/>
            </a:pPr>
            <a:r>
              <a:t>    #각 기사 html get하기</a:t>
            </a:r>
          </a:p>
          <a:p>
            <a:pPr algn="l">
              <a:defRPr sz="1300"/>
            </a:pPr>
            <a:r>
              <a:t>    news = requests.get(i,headers=headers)</a:t>
            </a:r>
          </a:p>
          <a:p>
            <a:pPr algn="l">
              <a:defRPr sz="1300"/>
            </a:pPr>
            <a:r>
              <a:t>    news_html = BeautifulSoup(news.text,"html.parser")</a:t>
            </a:r>
          </a:p>
          <a:p>
            <a:pPr algn="l">
              <a:defRPr sz="1300"/>
            </a:pPr>
            <a:br/>
            <a:r>
              <a:t>    time.sleep(2)</a:t>
            </a:r>
          </a:p>
          <a:p>
            <a:pPr algn="l">
              <a:defRPr sz="1300"/>
            </a:pPr>
            <a:br/>
            <a:r>
              <a:t>    # html 태그 제거 및 텍스트 다듬기</a:t>
            </a:r>
          </a:p>
          <a:p>
            <a:pPr algn="l">
              <a:defRPr sz="1300"/>
            </a:pPr>
            <a:r>
              <a:t>    pattern1 = '&lt;[^&gt;]*&gt;' # 태그 제거</a:t>
            </a:r>
          </a:p>
          <a:p>
            <a:pPr algn="l">
              <a:defRPr sz="1300"/>
            </a:pPr>
            <a:r>
              <a:t>    pattern2 = r'[\n\t&lt;&gt;]|&amp;lt;|&amp;gt;' # 특수 기호 제거</a:t>
            </a:r>
          </a:p>
          <a:p>
            <a:pPr algn="l">
              <a:defRPr sz="1300"/>
            </a:pPr>
            <a:br/>
            <a:r>
              <a:t># 날짜 가져 오기</a:t>
            </a:r>
          </a:p>
          <a:p>
            <a:pPr algn="l">
              <a:defRPr sz="1300"/>
            </a:pPr>
            <a:r>
              <a:t>    try:</a:t>
            </a:r>
          </a:p>
          <a:p>
            <a:pPr algn="l">
              <a:defRPr sz="1300"/>
            </a:pPr>
            <a:r>
              <a:t>        html_date = news_html.select_one("div#ct&gt; div.media_end_head.go_trans &gt; div.media_end_head_info.nv_notrans &gt; div.media_end_head_info_datestamp &gt; div &gt; span")</a:t>
            </a:r>
          </a:p>
          <a:p>
            <a:pPr algn="l">
              <a:defRPr sz="1300"/>
            </a:pPr>
            <a:r>
              <a:t>        news_date = html_date.attrs['data-date-time'][:10]</a:t>
            </a:r>
          </a:p>
          <a:p>
            <a:pPr algn="l">
              <a:defRPr sz="1300"/>
            </a:pPr>
            <a:r>
              <a:t>    except AttributeError:</a:t>
            </a:r>
          </a:p>
          <a:p>
            <a:pPr algn="l">
              <a:defRPr sz="1300"/>
            </a:pPr>
            <a:r>
              <a:t>        news_date = news_html.select_one("#content &gt; div.end_ct &gt; div &gt; div.article_info &gt; span &gt; em")</a:t>
            </a:r>
          </a:p>
          <a:p>
            <a:pPr algn="l">
              <a:defRPr sz="1300"/>
            </a:pPr>
            <a:r>
              <a:t>        news_date = re.sub(pattern=pattern1,repl='', string=str(news_date))</a:t>
            </a:r>
          </a:p>
          <a:p>
            <a:pPr algn="l">
              <a:defRPr sz="1300"/>
            </a:pPr>
            <a:br/>
            <a:r>
              <a:t>    # news_dates.append(news_date)</a:t>
            </a:r>
          </a:p>
          <a:p>
            <a:pPr algn="l">
              <a:defRPr sz="1300"/>
            </a:pPr>
            <a:r>
              <a:t>    news_dates.append(news_date[:10].replace('.', '-'))</a:t>
            </a:r>
          </a:p>
          <a:p>
            <a:pPr algn="l">
              <a:defRPr sz="1300"/>
            </a:pPr>
            <a:br/>
            <a:r>
              <a:t>###데이터 프레임으로 만들기###</a:t>
            </a:r>
          </a:p>
          <a:p>
            <a:pPr algn="l">
              <a:defRPr sz="1300"/>
            </a:pPr>
            <a:r>
              <a:t>import pandas as pd</a:t>
            </a:r>
          </a:p>
          <a:p>
            <a:pPr algn="l">
              <a:defRPr sz="1300"/>
            </a:pPr>
            <a:br/>
            <a:r>
              <a:t># #데이터 프레임 만들기</a:t>
            </a:r>
          </a:p>
          <a:p>
            <a:pPr algn="l">
              <a:defRPr sz="1300"/>
            </a:pPr>
            <a:r>
              <a:t>news_df = pd.DataFrame({'date':news_dates, 'link': final_urls})</a:t>
            </a:r>
          </a:p>
          <a:p>
            <a:pPr algn="l">
              <a:defRPr sz="1300"/>
            </a:pPr>
            <a:br/>
            <a:r>
              <a:t># #중복 행 지우기</a:t>
            </a:r>
          </a:p>
          <a:p>
            <a:pPr algn="l">
              <a:defRPr sz="1300"/>
            </a:pPr>
            <a:r>
              <a:t>news_df = news_df.drop_duplicates(keep='first', ignore_index=True)</a:t>
            </a:r>
          </a:p>
          <a:p>
            <a:pPr algn="l">
              <a:defRPr sz="1300"/>
            </a:pPr>
            <a:r>
              <a:t>news_df.to_csv("./Itawon.csv")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15" y="5028666"/>
            <a:ext cx="20318370" cy="3658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0" y="66329"/>
            <a:ext cx="7849349" cy="6488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3" y="7160879"/>
            <a:ext cx="7742245" cy="6400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2102" y="0"/>
            <a:ext cx="8237172" cy="6809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2102" y="6956310"/>
            <a:ext cx="8237172" cy="6809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0" y="86464"/>
            <a:ext cx="10667448" cy="11281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483" y="254751"/>
            <a:ext cx="7611938" cy="809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그림 4" descr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5449" y="7441987"/>
            <a:ext cx="7611938" cy="6056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17" y="3949497"/>
            <a:ext cx="13714766" cy="5817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56" y="3539471"/>
            <a:ext cx="16959288" cy="6637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375" y="2784762"/>
            <a:ext cx="14587250" cy="814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89" y="3748770"/>
            <a:ext cx="18714422" cy="621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87" y="5356359"/>
            <a:ext cx="7676870" cy="378083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부정적 인식 형성"/>
          <p:cNvSpPr txBox="1"/>
          <p:nvPr/>
        </p:nvSpPr>
        <p:spPr>
          <a:xfrm>
            <a:off x="3070930" y="4309615"/>
            <a:ext cx="2390295" cy="56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부정적 인식 형성</a:t>
            </a: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157" y="2903766"/>
            <a:ext cx="7676869" cy="7371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15" y="1390622"/>
            <a:ext cx="8571598" cy="5513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278" y="2066223"/>
            <a:ext cx="5539102" cy="36230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그룹화"/>
          <p:cNvGrpSpPr/>
          <p:nvPr/>
        </p:nvGrpSpPr>
        <p:grpSpPr>
          <a:xfrm>
            <a:off x="17642278" y="6735415"/>
            <a:ext cx="5539102" cy="6015583"/>
            <a:chOff x="0" y="0"/>
            <a:chExt cx="5539100" cy="6015582"/>
          </a:xfrm>
        </p:grpSpPr>
        <p:pic>
          <p:nvPicPr>
            <p:cNvPr id="200" name="이미지" descr="이미지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539101" cy="60155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선 선" descr="선 선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638412">
              <a:off x="787419" y="3452148"/>
              <a:ext cx="3219741" cy="366847"/>
            </a:xfrm>
            <a:prstGeom prst="rect">
              <a:avLst/>
            </a:prstGeom>
            <a:effectLst/>
          </p:spPr>
        </p:pic>
        <p:pic>
          <p:nvPicPr>
            <p:cNvPr id="203" name="선 선" descr="선 선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231358">
              <a:off x="1780802" y="1249059"/>
              <a:ext cx="1969504" cy="366847"/>
            </a:xfrm>
            <a:prstGeom prst="rect">
              <a:avLst/>
            </a:prstGeom>
            <a:effectLst/>
          </p:spPr>
        </p:pic>
      </p:grp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15" y="7267310"/>
            <a:ext cx="8571598" cy="551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2507" y="1455274"/>
            <a:ext cx="6587899" cy="5361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3575" y="7279483"/>
            <a:ext cx="7200016" cy="548921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서산 IC 에서 만리포 해수욕장"/>
          <p:cNvSpPr txBox="1"/>
          <p:nvPr/>
        </p:nvSpPr>
        <p:spPr>
          <a:xfrm>
            <a:off x="17635939" y="5836862"/>
            <a:ext cx="2428060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400"/>
            </a:lvl1pPr>
          </a:lstStyle>
          <a:p>
            <a:r>
              <a:t>서산 IC 에서 만리포 해수욕장</a:t>
            </a:r>
          </a:p>
        </p:txBody>
      </p:sp>
      <p:sp>
        <p:nvSpPr>
          <p:cNvPr id="210" name="대천, 무창포 IC 에서 대천 해수욕장"/>
          <p:cNvSpPr txBox="1"/>
          <p:nvPr/>
        </p:nvSpPr>
        <p:spPr>
          <a:xfrm>
            <a:off x="20345276" y="6259640"/>
            <a:ext cx="2870968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400"/>
            </a:lvl1pPr>
          </a:lstStyle>
          <a:p>
            <a:r>
              <a:t>대천, 무창포 IC 에서 대천 해수욕장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32" y="1220875"/>
            <a:ext cx="3619501" cy="825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016년 이전 데이터= *.csv / 2016 이후 데이터= *.txt"/>
          <p:cNvSpPr txBox="1"/>
          <p:nvPr/>
        </p:nvSpPr>
        <p:spPr>
          <a:xfrm>
            <a:off x="1275593" y="2889029"/>
            <a:ext cx="6122489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r>
              <a:t>2016년 이전 데이터= *.csv / 2016 이후 데이터= *.txt</a:t>
            </a:r>
          </a:p>
        </p:txBody>
      </p:sp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24" y="3487364"/>
            <a:ext cx="9943502" cy="4396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76" y="8019356"/>
            <a:ext cx="9991199" cy="82225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영업소명을 위한  추가 데이터수집"/>
          <p:cNvSpPr txBox="1"/>
          <p:nvPr/>
        </p:nvSpPr>
        <p:spPr>
          <a:xfrm>
            <a:off x="1275593" y="8991196"/>
            <a:ext cx="7129521" cy="34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r>
              <a:t>영업소명을 위한  추가 데이터수집</a:t>
            </a:r>
          </a:p>
        </p:txBody>
      </p:sp>
      <p:pic>
        <p:nvPicPr>
          <p:cNvPr id="217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79" y="9589531"/>
            <a:ext cx="9988393" cy="123744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직사각형"/>
          <p:cNvSpPr/>
          <p:nvPr/>
        </p:nvSpPr>
        <p:spPr>
          <a:xfrm>
            <a:off x="1570222" y="10135137"/>
            <a:ext cx="909516" cy="422488"/>
          </a:xfrm>
          <a:prstGeom prst="rect">
            <a:avLst/>
          </a:prstGeom>
          <a:solidFill>
            <a:srgbClr val="FF0025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0600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19" name="직사각형"/>
          <p:cNvSpPr/>
          <p:nvPr/>
        </p:nvSpPr>
        <p:spPr>
          <a:xfrm>
            <a:off x="2092619" y="8303523"/>
            <a:ext cx="581532" cy="477509"/>
          </a:xfrm>
          <a:prstGeom prst="rect">
            <a:avLst/>
          </a:prstGeom>
          <a:solidFill>
            <a:srgbClr val="FF0025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0600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sp>
        <p:nvSpPr>
          <p:cNvPr id="220" name="3-6종 교통량은 화물차 교통량을 의미한다. 따라서 제외"/>
          <p:cNvSpPr txBox="1"/>
          <p:nvPr/>
        </p:nvSpPr>
        <p:spPr>
          <a:xfrm>
            <a:off x="6614140" y="8918531"/>
            <a:ext cx="4462196" cy="36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/>
            </a:lvl1pPr>
          </a:lstStyle>
          <a:p>
            <a:r>
              <a:t>3-6종 교통량은 화물차 교통량을 의미한다. 따라서 제외</a:t>
            </a:r>
          </a:p>
        </p:txBody>
      </p:sp>
      <p:sp>
        <p:nvSpPr>
          <p:cNvPr id="221" name="직사각형"/>
          <p:cNvSpPr/>
          <p:nvPr/>
        </p:nvSpPr>
        <p:spPr>
          <a:xfrm>
            <a:off x="7683426" y="8303523"/>
            <a:ext cx="2171224" cy="477509"/>
          </a:xfrm>
          <a:prstGeom prst="rect">
            <a:avLst/>
          </a:prstGeom>
          <a:solidFill>
            <a:srgbClr val="1D3CFF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0008B9">
                    <a:alpha val="29977"/>
                  </a:srgbClr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/>
          </a:p>
        </p:txBody>
      </p:sp>
      <p:pic>
        <p:nvPicPr>
          <p:cNvPr id="222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5547" y="3472282"/>
            <a:ext cx="10110947" cy="878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이미지" descr="이미지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823" y="4682277"/>
            <a:ext cx="10134395" cy="2381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7237" y="7809535"/>
            <a:ext cx="11002082" cy="306993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해수욕장 방문객의 추이를 보기 위해 6-9월으로 날짜를 제한"/>
          <p:cNvSpPr txBox="1"/>
          <p:nvPr/>
        </p:nvSpPr>
        <p:spPr>
          <a:xfrm>
            <a:off x="11982157" y="2889029"/>
            <a:ext cx="6122489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r>
              <a:t>해수욕장 방문객의 추이를 보기 위해 6-9월으로 날짜를 제한</a:t>
            </a:r>
          </a:p>
        </p:txBody>
      </p:sp>
      <p:sp>
        <p:nvSpPr>
          <p:cNvPr id="226" name="컬럼명 통일 및 결측치 제거"/>
          <p:cNvSpPr txBox="1"/>
          <p:nvPr/>
        </p:nvSpPr>
        <p:spPr>
          <a:xfrm>
            <a:off x="11982157" y="7255126"/>
            <a:ext cx="6122490" cy="34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1400"/>
            </a:lvl1pPr>
          </a:lstStyle>
          <a:p>
            <a:r>
              <a:t>컬럼명 통일 및 결측치 제거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600">
                <a:alpha val="29977"/>
              </a:srgb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0600">
                <a:alpha val="29977"/>
              </a:srgb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Microsoft Office PowerPoint</Application>
  <PresentationFormat>사용자 지정</PresentationFormat>
  <Paragraphs>210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Adobe 고딕 Std B</vt:lpstr>
      <vt:lpstr>Avenir Next Medium</vt:lpstr>
      <vt:lpstr>Avenir Next Regular</vt:lpstr>
      <vt:lpstr>AvenirNext-DemiBold</vt:lpstr>
      <vt:lpstr>Canela Bold</vt:lpstr>
      <vt:lpstr>Canela Deck Regular</vt:lpstr>
      <vt:lpstr>Canela Regular</vt:lpstr>
      <vt:lpstr>Canela Text Regular</vt:lpstr>
      <vt:lpstr>Helvetica Neue</vt:lpstr>
      <vt:lpstr>맑은 고딕</vt:lpstr>
      <vt:lpstr>바탕체</vt:lpstr>
      <vt:lpstr>함초롬바탕</vt:lpstr>
      <vt:lpstr>Arial</vt:lpstr>
      <vt:lpstr>23_ClassicWhite</vt:lpstr>
      <vt:lpstr>2조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2조</dc:title>
  <cp:lastModifiedBy>2846</cp:lastModifiedBy>
  <cp:revision>1</cp:revision>
  <dcterms:modified xsi:type="dcterms:W3CDTF">2023-09-21T18:21:27Z</dcterms:modified>
</cp:coreProperties>
</file>